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7" r:id="rId4"/>
    <p:sldId id="258" r:id="rId5"/>
    <p:sldId id="259" r:id="rId6"/>
    <p:sldId id="260" r:id="rId7"/>
    <p:sldId id="261" r:id="rId8"/>
    <p:sldId id="262" r:id="rId9"/>
    <p:sldId id="263" r:id="rId10"/>
    <p:sldId id="264" r:id="rId11"/>
    <p:sldId id="265" r:id="rId12"/>
    <p:sldId id="266"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9C93"/>
    <a:srgbClr val="0F0F11"/>
    <a:srgbClr val="323232"/>
    <a:srgbClr val="6F6F6F"/>
    <a:srgbClr val="010002"/>
    <a:srgbClr val="B8B5A2"/>
    <a:srgbClr val="D1CACD"/>
    <a:srgbClr val="0A0A08"/>
    <a:srgbClr val="B9B29D"/>
    <a:srgbClr val="C7C1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2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0CD44C1-4ED5-49F1-898A-C28385B76BAD}" type="datetimeFigureOut">
              <a:rPr lang="en-US" smtClean="0"/>
              <a:t>4/16/2021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1437145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CD44C1-4ED5-49F1-898A-C28385B76BAD}" type="datetimeFigureOut">
              <a:rPr lang="en-US" smtClean="0"/>
              <a:t>4/16/2021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2557894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CD44C1-4ED5-49F1-898A-C28385B76BAD}" type="datetimeFigureOut">
              <a:rPr lang="en-US" smtClean="0"/>
              <a:t>4/16/2021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3040936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CD44C1-4ED5-49F1-898A-C28385B76BAD}" type="datetimeFigureOut">
              <a:rPr lang="en-US" smtClean="0"/>
              <a:t>4/16/2021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2216054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0CD44C1-4ED5-49F1-898A-C28385B76BAD}" type="datetimeFigureOut">
              <a:rPr lang="en-US" smtClean="0"/>
              <a:t>4/16/2021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1597075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CD44C1-4ED5-49F1-898A-C28385B76BAD}" type="datetimeFigureOut">
              <a:rPr lang="en-US" smtClean="0"/>
              <a:t>4/16/2021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2647551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0CD44C1-4ED5-49F1-898A-C28385B76BAD}" type="datetimeFigureOut">
              <a:rPr lang="en-US" smtClean="0"/>
              <a:t>4/16/2021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1061173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CD44C1-4ED5-49F1-898A-C28385B76BAD}" type="datetimeFigureOut">
              <a:rPr lang="en-US" smtClean="0"/>
              <a:t>4/16/2021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341407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CD44C1-4ED5-49F1-898A-C28385B76BAD}" type="datetimeFigureOut">
              <a:rPr lang="en-US" smtClean="0"/>
              <a:t>4/16/2021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1400090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0CD44C1-4ED5-49F1-898A-C28385B76BAD}" type="datetimeFigureOut">
              <a:rPr lang="en-US" smtClean="0"/>
              <a:t>4/16/2021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2517377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0CD44C1-4ED5-49F1-898A-C28385B76BAD}" type="datetimeFigureOut">
              <a:rPr lang="en-US" smtClean="0"/>
              <a:t>4/16/2021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93207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CD44C1-4ED5-49F1-898A-C28385B76BAD}" type="datetimeFigureOut">
              <a:rPr lang="en-US" smtClean="0"/>
              <a:t>4/16/2021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9925BC-7DF3-4B3A-B93A-E799D754A10F}" type="slidenum">
              <a:rPr lang="en-US" smtClean="0"/>
              <a:t>‹#›</a:t>
            </a:fld>
            <a:endParaRPr lang="en-US"/>
          </a:p>
        </p:txBody>
      </p:sp>
    </p:spTree>
    <p:extLst>
      <p:ext uri="{BB962C8B-B14F-4D97-AF65-F5344CB8AC3E}">
        <p14:creationId xmlns:p14="http://schemas.microsoft.com/office/powerpoint/2010/main" val="1956188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cwe.mitre.org/data/definitions/200.html" TargetMode="External"/><Relationship Id="rId2" Type="http://schemas.openxmlformats.org/officeDocument/2006/relationships/hyperlink" Target="https://cheatsheetseries.owasp.org/cheatsheets/Password_Storage_Cheat_Sheet.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creativecommons.org/licenses/by-sa/2.0/" TargetMode="External"/><Relationship Id="rId3" Type="http://schemas.openxmlformats.org/officeDocument/2006/relationships/hyperlink" Target="https://www.linkedin.com/in/janoskovacs89/" TargetMode="External"/><Relationship Id="rId7" Type="http://schemas.openxmlformats.org/officeDocument/2006/relationships/hyperlink" Target="https://creativecommons.org/licenses/by/2.0/" TargetMode="External"/><Relationship Id="rId2" Type="http://schemas.openxmlformats.org/officeDocument/2006/relationships/hyperlink" Target="https://choosealicense.com/licenses/gpl-3.0/" TargetMode="External"/><Relationship Id="rId1" Type="http://schemas.openxmlformats.org/officeDocument/2006/relationships/slideLayout" Target="../slideLayouts/slideLayout8.xml"/><Relationship Id="rId6" Type="http://schemas.openxmlformats.org/officeDocument/2006/relationships/hyperlink" Target="https://creativecommons.org/licenses/by-nc-nd/2.0/" TargetMode="External"/><Relationship Id="rId5" Type="http://schemas.openxmlformats.org/officeDocument/2006/relationships/hyperlink" Target="https://creativecommons.org/licenses/by-nc/2.0/" TargetMode="External"/><Relationship Id="rId4" Type="http://schemas.openxmlformats.org/officeDocument/2006/relationships/hyperlink" Target="https://www.artstation.com/prebar"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59C93"/>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646" y="514562"/>
            <a:ext cx="5320937" cy="5767896"/>
          </a:xfrm>
          <a:prstGeom prst="rect">
            <a:avLst/>
          </a:prstGeom>
        </p:spPr>
      </p:pic>
      <p:cxnSp>
        <p:nvCxnSpPr>
          <p:cNvPr id="14" name="Straight Connector 13"/>
          <p:cNvCxnSpPr/>
          <p:nvPr/>
        </p:nvCxnSpPr>
        <p:spPr>
          <a:xfrm flipV="1">
            <a:off x="5740400" y="0"/>
            <a:ext cx="6629400" cy="7112000"/>
          </a:xfrm>
          <a:prstGeom prst="line">
            <a:avLst/>
          </a:prstGeom>
          <a:ln w="762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7738791" y="1993901"/>
            <a:ext cx="4796109" cy="5118099"/>
          </a:xfrm>
          <a:prstGeom prst="line">
            <a:avLst/>
          </a:prstGeom>
          <a:ln w="762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9581787" y="4216400"/>
            <a:ext cx="2959100" cy="3022600"/>
          </a:xfrm>
          <a:prstGeom prst="line">
            <a:avLst/>
          </a:prstGeom>
          <a:ln w="7620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itle 1"/>
          <p:cNvSpPr txBox="1">
            <a:spLocks/>
          </p:cNvSpPr>
          <p:nvPr/>
        </p:nvSpPr>
        <p:spPr>
          <a:xfrm>
            <a:off x="6750957" y="4552950"/>
            <a:ext cx="4946468" cy="1028020"/>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hu-HU" sz="8000" dirty="0">
                <a:latin typeface="Courier New" panose="02070309020205020404" pitchFamily="49" charset="0"/>
                <a:cs typeface="Courier New" panose="02070309020205020404" pitchFamily="49" charset="0"/>
              </a:rPr>
              <a:t>d</a:t>
            </a:r>
            <a:r>
              <a:rPr lang="hu-HU" sz="8000" dirty="0" smtClean="0">
                <a:latin typeface="Courier New" panose="02070309020205020404" pitchFamily="49" charset="0"/>
                <a:cs typeface="Courier New" panose="02070309020205020404" pitchFamily="49" charset="0"/>
              </a:rPr>
              <a:t>1m1try</a:t>
            </a:r>
          </a:p>
        </p:txBody>
      </p:sp>
      <p:sp>
        <p:nvSpPr>
          <p:cNvPr id="13" name="Title 1"/>
          <p:cNvSpPr txBox="1">
            <a:spLocks/>
          </p:cNvSpPr>
          <p:nvPr/>
        </p:nvSpPr>
        <p:spPr>
          <a:xfrm>
            <a:off x="10646999" y="5765120"/>
            <a:ext cx="828676" cy="15240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hu-HU" sz="2000" dirty="0" smtClean="0">
                <a:latin typeface="Courier New" panose="02070309020205020404" pitchFamily="49" charset="0"/>
                <a:cs typeface="Courier New" panose="02070309020205020404" pitchFamily="49" charset="0"/>
              </a:rPr>
              <a:t>Pt.6</a:t>
            </a:r>
          </a:p>
        </p:txBody>
      </p:sp>
    </p:spTree>
    <p:extLst>
      <p:ext uri="{BB962C8B-B14F-4D97-AF65-F5344CB8AC3E}">
        <p14:creationId xmlns:p14="http://schemas.microsoft.com/office/powerpoint/2010/main" val="5888308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0F1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573043" y="514349"/>
            <a:ext cx="4380708" cy="5895976"/>
          </a:xfrm>
        </p:spPr>
        <p:txBody>
          <a:bodyPr>
            <a:normAutofit/>
          </a:bodyPr>
          <a:lstStyle/>
          <a:p>
            <a:r>
              <a:rPr lang="en-US" dirty="0" smtClean="0">
                <a:solidFill>
                  <a:schemeClr val="bg1"/>
                </a:solidFill>
                <a:latin typeface="Bahnschrift Light" panose="020B0502040204020203" pitchFamily="34" charset="0"/>
              </a:rPr>
              <a:t>When you got to the building where your apartment is, you see that there is an ongoing police raid there. </a:t>
            </a:r>
          </a:p>
          <a:p>
            <a:r>
              <a:rPr lang="en-US" dirty="0" smtClean="0">
                <a:solidFill>
                  <a:schemeClr val="bg1"/>
                </a:solidFill>
                <a:latin typeface="Bahnschrift Light" panose="020B0502040204020203" pitchFamily="34" charset="0"/>
              </a:rPr>
              <a:t>A car pulls the brake near you. It’s the girl who pushed a gun in your face. </a:t>
            </a:r>
          </a:p>
          <a:p>
            <a:r>
              <a:rPr lang="en-US" dirty="0" smtClean="0">
                <a:solidFill>
                  <a:schemeClr val="bg1"/>
                </a:solidFill>
                <a:latin typeface="Bahnschrift Light" panose="020B0502040204020203" pitchFamily="34" charset="0"/>
              </a:rPr>
              <a:t>‚Get in.’ – she says. </a:t>
            </a:r>
          </a:p>
          <a:p>
            <a:r>
              <a:rPr lang="en-US" dirty="0" smtClean="0">
                <a:solidFill>
                  <a:schemeClr val="bg1"/>
                </a:solidFill>
                <a:latin typeface="Bahnschrift Light" panose="020B0502040204020203" pitchFamily="34" charset="0"/>
              </a:rPr>
              <a:t>You obey, since you know clearly who might the policemen look for.</a:t>
            </a:r>
          </a:p>
          <a:p>
            <a:r>
              <a:rPr lang="en-US" dirty="0" smtClean="0">
                <a:solidFill>
                  <a:schemeClr val="bg1"/>
                </a:solidFill>
                <a:latin typeface="Bahnschrift Light" panose="020B0502040204020203" pitchFamily="34" charset="0"/>
              </a:rPr>
              <a:t>She hand over a black linen bag. – ‚Put this on. We cannot risk that our hiding place will be disclosed.’</a:t>
            </a:r>
          </a:p>
          <a:p>
            <a:r>
              <a:rPr lang="en-US" dirty="0" smtClean="0">
                <a:solidFill>
                  <a:schemeClr val="bg1"/>
                </a:solidFill>
                <a:latin typeface="Bahnschrift Light" panose="020B0502040204020203" pitchFamily="34" charset="0"/>
              </a:rPr>
              <a:t>It seems a reasonable argument, so you – again – do what she said. After a long drive, you feel that the car stops. </a:t>
            </a:r>
          </a:p>
          <a:p>
            <a:r>
              <a:rPr lang="en-US" dirty="0" smtClean="0">
                <a:solidFill>
                  <a:schemeClr val="bg1"/>
                </a:solidFill>
                <a:latin typeface="Bahnschrift Light" panose="020B0502040204020203" pitchFamily="34" charset="0"/>
              </a:rPr>
              <a:t>‚You can pull that down now.’ – she says, now more softly. You are in a garage with a lot of people, distributing guns and ammo in wooden crates. </a:t>
            </a:r>
          </a:p>
          <a:p>
            <a:r>
              <a:rPr lang="en-US" dirty="0" smtClean="0">
                <a:solidFill>
                  <a:schemeClr val="bg1"/>
                </a:solidFill>
                <a:latin typeface="Bahnschrift Light" panose="020B0502040204020203" pitchFamily="34" charset="0"/>
              </a:rPr>
              <a:t>She leads you to a room full of excited people, and you recognize among them Danny Eastwood and the other, tall guy who paid you a visit last time</a:t>
            </a:r>
            <a:r>
              <a:rPr lang="hu-HU" dirty="0" smtClean="0">
                <a:solidFill>
                  <a:schemeClr val="bg1"/>
                </a:solidFill>
                <a:latin typeface="Bahnschrift Light" panose="020B0502040204020203" pitchFamily="34" charset="0"/>
              </a:rPr>
              <a:t>.</a:t>
            </a:r>
          </a:p>
          <a:p>
            <a:endParaRPr lang="hu-HU" dirty="0">
              <a:solidFill>
                <a:schemeClr val="bg1"/>
              </a:solidFill>
              <a:latin typeface="Bahnschrift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205" y="514349"/>
            <a:ext cx="4264819" cy="5686425"/>
          </a:xfrm>
          <a:prstGeom prst="rect">
            <a:avLst/>
          </a:prstGeom>
        </p:spPr>
      </p:pic>
    </p:spTree>
    <p:extLst>
      <p:ext uri="{BB962C8B-B14F-4D97-AF65-F5344CB8AC3E}">
        <p14:creationId xmlns:p14="http://schemas.microsoft.com/office/powerpoint/2010/main" val="163913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0F1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33400" y="514349"/>
            <a:ext cx="10801350" cy="5895976"/>
          </a:xfrm>
        </p:spPr>
        <p:txBody>
          <a:bodyPr>
            <a:normAutofit/>
          </a:bodyPr>
          <a:lstStyle/>
          <a:p>
            <a:r>
              <a:rPr lang="en-US" dirty="0" smtClean="0">
                <a:solidFill>
                  <a:schemeClr val="bg1"/>
                </a:solidFill>
                <a:latin typeface="Bahnschrift Light" panose="020B0502040204020203" pitchFamily="34" charset="0"/>
              </a:rPr>
              <a:t>You get the small paper you wrote the credentials and you show them. The user id seems okay, but the password does not look like a password, rather than a blob of random data. You remember some of your readings that sometimes passwords are stored in hashes to prevent disclosure.</a:t>
            </a:r>
          </a:p>
          <a:p>
            <a:r>
              <a:rPr lang="en-US" dirty="0" smtClean="0">
                <a:solidFill>
                  <a:schemeClr val="bg1"/>
                </a:solidFill>
                <a:latin typeface="Bahnschrift Light" panose="020B0502040204020203" pitchFamily="34" charset="0"/>
              </a:rPr>
              <a:t>However, there are some great password crackers out there on the net. Find one and feed it with the hash you found. The people in the room are waiting for your results.</a:t>
            </a:r>
          </a:p>
          <a:p>
            <a:r>
              <a:rPr lang="en-US" dirty="0" smtClean="0">
                <a:solidFill>
                  <a:schemeClr val="bg1"/>
                </a:solidFill>
                <a:latin typeface="Bahnschrift Light" panose="020B0502040204020203" pitchFamily="34" charset="0"/>
              </a:rPr>
              <a:t>TASK: Crack the password hash.</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750" y="2438400"/>
            <a:ext cx="5295900" cy="3971925"/>
          </a:xfrm>
          <a:prstGeom prst="rect">
            <a:avLst/>
          </a:prstGeom>
        </p:spPr>
      </p:pic>
    </p:spTree>
    <p:extLst>
      <p:ext uri="{BB962C8B-B14F-4D97-AF65-F5344CB8AC3E}">
        <p14:creationId xmlns:p14="http://schemas.microsoft.com/office/powerpoint/2010/main" val="77280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0F1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33400" y="514349"/>
            <a:ext cx="10801350" cy="2733676"/>
          </a:xfrm>
        </p:spPr>
        <p:txBody>
          <a:bodyPr>
            <a:normAutofit/>
          </a:bodyPr>
          <a:lstStyle/>
          <a:p>
            <a:r>
              <a:rPr lang="en-US" dirty="0" smtClean="0">
                <a:solidFill>
                  <a:schemeClr val="bg1"/>
                </a:solidFill>
                <a:latin typeface="Bahnschrift Light" panose="020B0502040204020203" pitchFamily="34" charset="0"/>
              </a:rPr>
              <a:t>It worked! The user ID and the password was useful for authenticating successfully into several social media and emailing accounts of the big guy of the State Party and man, there was nasty stuff there including everything you can imagine about a man like this.</a:t>
            </a:r>
          </a:p>
          <a:p>
            <a:r>
              <a:rPr lang="en-US" dirty="0" smtClean="0">
                <a:solidFill>
                  <a:schemeClr val="bg1"/>
                </a:solidFill>
                <a:latin typeface="Bahnschrift Light" panose="020B0502040204020203" pitchFamily="34" charset="0"/>
              </a:rPr>
              <a:t>The connections of the Resistance at the media took care about the </a:t>
            </a:r>
            <a:r>
              <a:rPr lang="en-US" dirty="0" err="1" smtClean="0">
                <a:solidFill>
                  <a:schemeClr val="bg1"/>
                </a:solidFill>
                <a:latin typeface="Bahnschrift Light" panose="020B0502040204020203" pitchFamily="34" charset="0"/>
              </a:rPr>
              <a:t>discolsure</a:t>
            </a:r>
            <a:r>
              <a:rPr lang="en-US" dirty="0" smtClean="0">
                <a:solidFill>
                  <a:schemeClr val="bg1"/>
                </a:solidFill>
                <a:latin typeface="Bahnschrift Light" panose="020B0502040204020203" pitchFamily="34" charset="0"/>
              </a:rPr>
              <a:t> of these information from ‚unnamed source’ and it helped to wake up some of the people at </a:t>
            </a:r>
            <a:r>
              <a:rPr lang="en-US" dirty="0" err="1" smtClean="0">
                <a:solidFill>
                  <a:schemeClr val="bg1"/>
                </a:solidFill>
                <a:latin typeface="Bahnschrift Light" panose="020B0502040204020203" pitchFamily="34" charset="0"/>
              </a:rPr>
              <a:t>Chernograd</a:t>
            </a:r>
            <a:r>
              <a:rPr lang="en-US" dirty="0" smtClean="0">
                <a:solidFill>
                  <a:schemeClr val="bg1"/>
                </a:solidFill>
                <a:latin typeface="Bahnschrift Light" panose="020B0502040204020203" pitchFamily="34" charset="0"/>
              </a:rPr>
              <a:t> and also in the countryside to rise. At start for the impeachment of the government, but after for the complete reformation of the state to clean it from the systematical corruption.</a:t>
            </a:r>
          </a:p>
          <a:p>
            <a:r>
              <a:rPr lang="en-US" dirty="0" smtClean="0">
                <a:solidFill>
                  <a:schemeClr val="bg1"/>
                </a:solidFill>
                <a:latin typeface="Bahnschrift Light" panose="020B0502040204020203" pitchFamily="34" charset="0"/>
              </a:rPr>
              <a:t>The Resistance gave you back your freedom and the police will no longer harass you, they have significantly more important business to do. You are excited about the future and to see what could be the consequences of the acts you participated in.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650" y="3382565"/>
            <a:ext cx="10058400" cy="2622649"/>
          </a:xfrm>
          <a:prstGeom prst="rect">
            <a:avLst/>
          </a:prstGeom>
        </p:spPr>
      </p:pic>
    </p:spTree>
    <p:extLst>
      <p:ext uri="{BB962C8B-B14F-4D97-AF65-F5344CB8AC3E}">
        <p14:creationId xmlns:p14="http://schemas.microsoft.com/office/powerpoint/2010/main" val="4241161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59C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Bahnschrift Light" panose="020B0502040204020203" pitchFamily="34" charset="0"/>
              </a:rPr>
              <a:t>Takeaway Box</a:t>
            </a:r>
            <a:endParaRPr lang="en-US" dirty="0">
              <a:solidFill>
                <a:schemeClr val="bg1"/>
              </a:solidFill>
              <a:latin typeface="Bahnschrift Light" panose="020B0502040204020203" pitchFamily="34" charset="0"/>
            </a:endParaRPr>
          </a:p>
        </p:txBody>
      </p:sp>
      <p:sp>
        <p:nvSpPr>
          <p:cNvPr id="3" name="Content Placeholder 2"/>
          <p:cNvSpPr>
            <a:spLocks noGrp="1"/>
          </p:cNvSpPr>
          <p:nvPr>
            <p:ph idx="1"/>
          </p:nvPr>
        </p:nvSpPr>
        <p:spPr/>
        <p:txBody>
          <a:bodyPr>
            <a:normAutofit lnSpcReduction="10000"/>
          </a:bodyPr>
          <a:lstStyle/>
          <a:p>
            <a:r>
              <a:rPr lang="en-US" dirty="0" smtClean="0">
                <a:solidFill>
                  <a:schemeClr val="bg1"/>
                </a:solidFill>
              </a:rPr>
              <a:t>Limiting the authentication attempts only by listening failed responses does not provide enough protection during the </a:t>
            </a:r>
            <a:r>
              <a:rPr lang="en-US" dirty="0" err="1" smtClean="0">
                <a:solidFill>
                  <a:schemeClr val="bg1"/>
                </a:solidFill>
              </a:rPr>
              <a:t>challenge&amp;response</a:t>
            </a:r>
            <a:r>
              <a:rPr lang="en-US" dirty="0" smtClean="0">
                <a:solidFill>
                  <a:schemeClr val="bg1"/>
                </a:solidFill>
              </a:rPr>
              <a:t> mechanisms: it is necessary to look for the seed requests as well as authentication attempts – any </a:t>
            </a:r>
            <a:r>
              <a:rPr lang="hu-HU" dirty="0" err="1" smtClean="0">
                <a:solidFill>
                  <a:schemeClr val="bg1"/>
                </a:solidFill>
              </a:rPr>
              <a:t>unresponded</a:t>
            </a:r>
            <a:r>
              <a:rPr lang="en-US" dirty="0" smtClean="0">
                <a:solidFill>
                  <a:schemeClr val="bg1"/>
                </a:solidFill>
              </a:rPr>
              <a:t> seed shall be handled as a suspicious event</a:t>
            </a:r>
            <a:r>
              <a:rPr lang="hu-HU" dirty="0" smtClean="0">
                <a:solidFill>
                  <a:schemeClr val="bg1"/>
                </a:solidFill>
              </a:rPr>
              <a:t>.</a:t>
            </a:r>
          </a:p>
          <a:p>
            <a:r>
              <a:rPr lang="en-US" dirty="0" smtClean="0">
                <a:solidFill>
                  <a:schemeClr val="bg1"/>
                </a:solidFill>
              </a:rPr>
              <a:t> A password shall only be stored in a secure form. </a:t>
            </a:r>
            <a:br>
              <a:rPr lang="en-US" dirty="0" smtClean="0">
                <a:solidFill>
                  <a:schemeClr val="bg1"/>
                </a:solidFill>
              </a:rPr>
            </a:br>
            <a:r>
              <a:rPr lang="en-US" dirty="0" smtClean="0">
                <a:solidFill>
                  <a:schemeClr val="bg1"/>
                </a:solidFill>
              </a:rPr>
              <a:t>See OWASP Cheat Sheet for Password Storage</a:t>
            </a:r>
            <a:r>
              <a:rPr lang="hu-HU" dirty="0" smtClean="0">
                <a:solidFill>
                  <a:schemeClr val="bg1"/>
                </a:solidFill>
              </a:rPr>
              <a:t>: </a:t>
            </a:r>
            <a:r>
              <a:rPr lang="hu-HU" dirty="0" smtClean="0">
                <a:solidFill>
                  <a:schemeClr val="bg1"/>
                </a:solidFill>
                <a:hlinkClick r:id="rId2"/>
              </a:rPr>
              <a:t>https</a:t>
            </a:r>
            <a:r>
              <a:rPr lang="hu-HU" dirty="0">
                <a:solidFill>
                  <a:schemeClr val="bg1"/>
                </a:solidFill>
                <a:hlinkClick r:id="rId2"/>
              </a:rPr>
              <a:t>://</a:t>
            </a:r>
            <a:r>
              <a:rPr lang="hu-HU" dirty="0" smtClean="0">
                <a:solidFill>
                  <a:schemeClr val="bg1"/>
                </a:solidFill>
                <a:hlinkClick r:id="rId2"/>
              </a:rPr>
              <a:t>cheatsheetseries.owasp.org/cheatsheets/Password_Storage_Cheat_Sheet.html</a:t>
            </a:r>
            <a:r>
              <a:rPr lang="hu-HU" dirty="0" smtClean="0">
                <a:solidFill>
                  <a:schemeClr val="bg1"/>
                </a:solidFill>
              </a:rPr>
              <a:t> </a:t>
            </a:r>
          </a:p>
          <a:p>
            <a:r>
              <a:rPr lang="en-US" dirty="0" smtClean="0">
                <a:solidFill>
                  <a:schemeClr val="bg1"/>
                </a:solidFill>
              </a:rPr>
              <a:t>For more information on Exposure of Sensitive Information see </a:t>
            </a:r>
            <a:r>
              <a:rPr lang="hu-HU" dirty="0" smtClean="0">
                <a:solidFill>
                  <a:schemeClr val="bg1"/>
                </a:solidFill>
                <a:hlinkClick r:id="rId3"/>
              </a:rPr>
              <a:t>https</a:t>
            </a:r>
            <a:r>
              <a:rPr lang="hu-HU" dirty="0">
                <a:solidFill>
                  <a:schemeClr val="bg1"/>
                </a:solidFill>
                <a:hlinkClick r:id="rId3"/>
              </a:rPr>
              <a:t>://</a:t>
            </a:r>
            <a:r>
              <a:rPr lang="hu-HU" dirty="0" smtClean="0">
                <a:solidFill>
                  <a:schemeClr val="bg1"/>
                </a:solidFill>
                <a:hlinkClick r:id="rId3"/>
              </a:rPr>
              <a:t>cwe.mitre.org/data/definitions/200.html</a:t>
            </a:r>
            <a:r>
              <a:rPr lang="hu-HU" dirty="0" smtClean="0">
                <a:solidFill>
                  <a:schemeClr val="bg1"/>
                </a:solidFill>
              </a:rPr>
              <a:t> </a:t>
            </a:r>
          </a:p>
          <a:p>
            <a:endParaRPr lang="hu-HU" dirty="0" smtClean="0">
              <a:solidFill>
                <a:schemeClr val="bg1"/>
              </a:solidFill>
            </a:endParaRPr>
          </a:p>
        </p:txBody>
      </p:sp>
    </p:spTree>
    <p:extLst>
      <p:ext uri="{BB962C8B-B14F-4D97-AF65-F5344CB8AC3E}">
        <p14:creationId xmlns:p14="http://schemas.microsoft.com/office/powerpoint/2010/main" val="3256759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59C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9" y="461281"/>
            <a:ext cx="3932237" cy="771525"/>
          </a:xfrm>
        </p:spPr>
        <p:txBody>
          <a:bodyPr>
            <a:normAutofit/>
          </a:bodyPr>
          <a:lstStyle/>
          <a:p>
            <a:r>
              <a:rPr lang="en-US" b="1" dirty="0" smtClean="0">
                <a:solidFill>
                  <a:schemeClr val="bg1"/>
                </a:solidFill>
                <a:latin typeface="Bahnschrift Light" panose="020B0502040204020203" pitchFamily="34" charset="0"/>
              </a:rPr>
              <a:t>Disclaimer</a:t>
            </a:r>
            <a:endParaRPr lang="en-US" b="1" dirty="0">
              <a:solidFill>
                <a:schemeClr val="bg1"/>
              </a:solidFill>
              <a:latin typeface="Bahnschrift Light" panose="020B0502040204020203" pitchFamily="34" charset="0"/>
            </a:endParaRPr>
          </a:p>
        </p:txBody>
      </p:sp>
      <p:sp>
        <p:nvSpPr>
          <p:cNvPr id="4" name="Text Placeholder 3"/>
          <p:cNvSpPr>
            <a:spLocks noGrp="1"/>
          </p:cNvSpPr>
          <p:nvPr>
            <p:ph type="body" sz="half" idx="2"/>
          </p:nvPr>
        </p:nvSpPr>
        <p:spPr>
          <a:xfrm>
            <a:off x="839788" y="1385207"/>
            <a:ext cx="10812279" cy="4807046"/>
          </a:xfrm>
        </p:spPr>
        <p:txBody>
          <a:bodyPr>
            <a:normAutofit fontScale="92500" lnSpcReduction="20000"/>
          </a:bodyPr>
          <a:lstStyle/>
          <a:p>
            <a:r>
              <a:rPr lang="en-US" dirty="0">
                <a:solidFill>
                  <a:schemeClr val="bg1"/>
                </a:solidFill>
                <a:latin typeface="Bahnschrift Light" panose="020B0502040204020203" pitchFamily="34" charset="0"/>
              </a:rPr>
              <a:t>First of all, d1m1try project does not support any actions that violate law in any means. Cracking the security of computer systems is bad and considered as a crime to gain unauthorized access to computer systems. The purpose of this educational material is building competence on how to create robust automotive products by getting hands-on experience about frequent vulnerabilities. </a:t>
            </a:r>
            <a:endParaRPr lang="hu-HU"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d1m1try Project is published under the </a:t>
            </a:r>
            <a:r>
              <a:rPr lang="en-US" dirty="0" smtClean="0">
                <a:solidFill>
                  <a:schemeClr val="bg1"/>
                </a:solidFill>
                <a:latin typeface="Bahnschrift Light" panose="020B0502040204020203" pitchFamily="34" charset="0"/>
                <a:hlinkClick r:id="rId2"/>
              </a:rPr>
              <a:t>GNU General Public License v3.0</a:t>
            </a:r>
            <a:r>
              <a:rPr lang="hu-HU" dirty="0" smtClean="0">
                <a:solidFill>
                  <a:schemeClr val="bg1"/>
                </a:solidFill>
                <a:latin typeface="Bahnschrift Light" panose="020B0502040204020203" pitchFamily="34" charset="0"/>
              </a:rPr>
              <a:t>. </a:t>
            </a:r>
          </a:p>
          <a:p>
            <a:r>
              <a:rPr lang="en-US" b="1" dirty="0">
                <a:solidFill>
                  <a:schemeClr val="bg1"/>
                </a:solidFill>
                <a:latin typeface="Bahnschrift Light" panose="020B0502040204020203" pitchFamily="34" charset="0"/>
              </a:rPr>
              <a:t>Credits</a:t>
            </a:r>
            <a:r>
              <a:rPr lang="en-US" dirty="0" smtClean="0">
                <a:solidFill>
                  <a:schemeClr val="bg1"/>
                </a:solidFill>
                <a:latin typeface="Bahnschrift Light" panose="020B0502040204020203" pitchFamily="34" charset="0"/>
              </a:rPr>
              <a:t>:</a:t>
            </a:r>
            <a:endParaRPr lang="hu-HU" dirty="0" smtClean="0">
              <a:solidFill>
                <a:schemeClr val="bg1"/>
              </a:solidFill>
              <a:latin typeface="Bahnschrift Light" panose="020B0502040204020203" pitchFamily="34" charset="0"/>
            </a:endParaRPr>
          </a:p>
          <a:p>
            <a:r>
              <a:rPr lang="hu-HU" dirty="0">
                <a:solidFill>
                  <a:schemeClr val="bg1"/>
                </a:solidFill>
                <a:latin typeface="Bahnschrift Light" panose="020B0502040204020203" pitchFamily="34" charset="0"/>
              </a:rPr>
              <a:t>Story and </a:t>
            </a:r>
            <a:r>
              <a:rPr lang="en-US" dirty="0">
                <a:solidFill>
                  <a:schemeClr val="bg1"/>
                </a:solidFill>
                <a:latin typeface="Bahnschrift Light" panose="020B0502040204020203" pitchFamily="34" charset="0"/>
              </a:rPr>
              <a:t>technical framework</a:t>
            </a:r>
            <a:r>
              <a:rPr lang="hu-HU">
                <a:solidFill>
                  <a:schemeClr val="bg1"/>
                </a:solidFill>
                <a:latin typeface="Bahnschrift Light" panose="020B0502040204020203" pitchFamily="34" charset="0"/>
              </a:rPr>
              <a:t>: </a:t>
            </a:r>
            <a:r>
              <a:rPr lang="hu-HU">
                <a:solidFill>
                  <a:schemeClr val="bg1"/>
                </a:solidFill>
                <a:latin typeface="Bahnschrift Light" panose="020B0502040204020203" pitchFamily="34" charset="0"/>
                <a:hlinkClick r:id="rId3"/>
              </a:rPr>
              <a:t>János Kovács</a:t>
            </a:r>
            <a:endParaRPr lang="hu-HU">
              <a:solidFill>
                <a:schemeClr val="bg1"/>
              </a:solidFill>
              <a:latin typeface="Bahnschrift Light" panose="020B0502040204020203" pitchFamily="34" charset="0"/>
            </a:endParaRPr>
          </a:p>
          <a:p>
            <a:r>
              <a:rPr lang="en-US" smtClean="0">
                <a:solidFill>
                  <a:schemeClr val="bg1"/>
                </a:solidFill>
                <a:latin typeface="Bahnschrift Light" panose="020B0502040204020203" pitchFamily="34" charset="0"/>
              </a:rPr>
              <a:t>Slide </a:t>
            </a:r>
            <a:r>
              <a:rPr lang="en-US" dirty="0" smtClean="0">
                <a:solidFill>
                  <a:schemeClr val="bg1"/>
                </a:solidFill>
                <a:latin typeface="Bahnschrift Light" panose="020B0502040204020203" pitchFamily="34" charset="0"/>
              </a:rPr>
              <a:t>1: All rights reserved by </a:t>
            </a:r>
            <a:r>
              <a:rPr lang="en-US" dirty="0" smtClean="0">
                <a:solidFill>
                  <a:schemeClr val="bg1"/>
                </a:solidFill>
                <a:latin typeface="Bahnschrift Light" panose="020B0502040204020203" pitchFamily="34" charset="0"/>
                <a:hlinkClick r:id="rId4"/>
              </a:rPr>
              <a:t>Paul Rebar</a:t>
            </a:r>
            <a:r>
              <a:rPr lang="en-US" dirty="0" smtClean="0">
                <a:solidFill>
                  <a:schemeClr val="bg1"/>
                </a:solidFill>
                <a:latin typeface="Bahnschrift Light" panose="020B0502040204020203" pitchFamily="34" charset="0"/>
              </a:rPr>
              <a:t>. The publishing of his painting here happens with his explicit acceptance.</a:t>
            </a:r>
          </a:p>
          <a:p>
            <a:r>
              <a:rPr lang="en-US" dirty="0" smtClean="0">
                <a:solidFill>
                  <a:schemeClr val="bg1"/>
                </a:solidFill>
                <a:latin typeface="Bahnschrift Light" panose="020B0502040204020203" pitchFamily="34" charset="0"/>
              </a:rPr>
              <a:t>Slide 3: </a:t>
            </a:r>
            <a:r>
              <a:rPr lang="en-US" dirty="0" err="1" smtClean="0">
                <a:solidFill>
                  <a:schemeClr val="bg1"/>
                </a:solidFill>
                <a:latin typeface="Bahnschrift Light" panose="020B0502040204020203" pitchFamily="34" charset="0"/>
              </a:rPr>
              <a:t>Eltpcs</a:t>
            </a:r>
            <a:r>
              <a:rPr lang="en-US" dirty="0" smtClean="0">
                <a:solidFill>
                  <a:schemeClr val="bg1"/>
                </a:solidFill>
                <a:latin typeface="Bahnschrift Light" panose="020B0502040204020203" pitchFamily="34" charset="0"/>
              </a:rPr>
              <a:t>, Common Creative license: </a:t>
            </a:r>
            <a:r>
              <a:rPr lang="en-US" dirty="0">
                <a:solidFill>
                  <a:schemeClr val="bg1"/>
                </a:solidFill>
                <a:latin typeface="Bahnschrift Light" panose="020B0502040204020203" pitchFamily="34" charset="0"/>
                <a:hlinkClick r:id="rId5"/>
              </a:rPr>
              <a:t>CC BY-NC 2.0</a:t>
            </a:r>
            <a:endParaRPr lang="en-US" dirty="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Slide 4: </a:t>
            </a:r>
            <a:r>
              <a:rPr lang="en-US" dirty="0" err="1" smtClean="0">
                <a:solidFill>
                  <a:schemeClr val="bg1"/>
                </a:solidFill>
                <a:latin typeface="Bahnschrift Light" panose="020B0502040204020203" pitchFamily="34" charset="0"/>
              </a:rPr>
              <a:t>Skepticalview</a:t>
            </a:r>
            <a:r>
              <a:rPr lang="en-US" dirty="0" smtClean="0">
                <a:solidFill>
                  <a:schemeClr val="bg1"/>
                </a:solidFill>
                <a:latin typeface="Bahnschrift Light" panose="020B0502040204020203" pitchFamily="34" charset="0"/>
              </a:rPr>
              <a:t>, Common Creative license: </a:t>
            </a:r>
            <a:r>
              <a:rPr lang="en-US" dirty="0" smtClean="0">
                <a:solidFill>
                  <a:schemeClr val="bg1"/>
                </a:solidFill>
                <a:latin typeface="Bahnschrift Light" panose="020B0502040204020203" pitchFamily="34" charset="0"/>
                <a:hlinkClick r:id="rId6"/>
              </a:rPr>
              <a:t>CC BY-NC-ND 2.0</a:t>
            </a:r>
            <a:endParaRPr lang="en-US"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Slide 5: Steve Corey, Common Creative license: </a:t>
            </a:r>
            <a:r>
              <a:rPr lang="en-US" dirty="0" smtClean="0">
                <a:solidFill>
                  <a:schemeClr val="bg1"/>
                </a:solidFill>
                <a:latin typeface="Bahnschrift Light" panose="020B0502040204020203" pitchFamily="34" charset="0"/>
                <a:hlinkClick r:id="rId6"/>
              </a:rPr>
              <a:t>CC BY-NC-ND 2.0</a:t>
            </a:r>
            <a:endParaRPr lang="en-US"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Slide 6: Jose Maria Perez Nunez, Common Creative License: </a:t>
            </a:r>
            <a:r>
              <a:rPr lang="en-US" dirty="0" smtClean="0">
                <a:solidFill>
                  <a:schemeClr val="bg1"/>
                </a:solidFill>
                <a:latin typeface="Bahnschrift Light" panose="020B0502040204020203" pitchFamily="34" charset="0"/>
                <a:hlinkClick r:id="rId5"/>
              </a:rPr>
              <a:t>CC BY-NC 2.0</a:t>
            </a:r>
            <a:endParaRPr lang="en-US"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Slide 7: </a:t>
            </a:r>
            <a:r>
              <a:rPr lang="en-US" dirty="0" err="1" smtClean="0">
                <a:solidFill>
                  <a:schemeClr val="bg1"/>
                </a:solidFill>
                <a:latin typeface="Bahnschrift Light" panose="020B0502040204020203" pitchFamily="34" charset="0"/>
              </a:rPr>
              <a:t>DonkeyHotey</a:t>
            </a:r>
            <a:r>
              <a:rPr lang="en-US" dirty="0" smtClean="0">
                <a:solidFill>
                  <a:schemeClr val="bg1"/>
                </a:solidFill>
                <a:latin typeface="Bahnschrift Light" panose="020B0502040204020203" pitchFamily="34" charset="0"/>
              </a:rPr>
              <a:t>, Common Creative License: </a:t>
            </a:r>
            <a:r>
              <a:rPr lang="en-US" dirty="0" smtClean="0">
                <a:solidFill>
                  <a:schemeClr val="bg1"/>
                </a:solidFill>
                <a:latin typeface="Bahnschrift Light" panose="020B0502040204020203" pitchFamily="34" charset="0"/>
                <a:hlinkClick r:id="rId7"/>
              </a:rPr>
              <a:t>CC BY 2.0</a:t>
            </a:r>
            <a:endParaRPr lang="en-US"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Slide 8: C.K. Hartman, Common Creative License: </a:t>
            </a:r>
            <a:r>
              <a:rPr lang="en-US" dirty="0" smtClean="0">
                <a:solidFill>
                  <a:schemeClr val="bg1"/>
                </a:solidFill>
                <a:latin typeface="Bahnschrift Light" panose="020B0502040204020203" pitchFamily="34" charset="0"/>
                <a:hlinkClick r:id="rId7"/>
              </a:rPr>
              <a:t>CC BY 2.0</a:t>
            </a:r>
            <a:endParaRPr lang="en-US"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Slide 9: Carl Campbell, Common Creative License: </a:t>
            </a:r>
            <a:r>
              <a:rPr lang="en-US" dirty="0" smtClean="0">
                <a:solidFill>
                  <a:schemeClr val="bg1"/>
                </a:solidFill>
                <a:latin typeface="Bahnschrift Light" panose="020B0502040204020203" pitchFamily="34" charset="0"/>
                <a:hlinkClick r:id="rId8"/>
              </a:rPr>
              <a:t>CC BY-SA 2.0</a:t>
            </a:r>
            <a:endParaRPr lang="en-US"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Slide 10: Adam Chandler, Common Creative License: </a:t>
            </a:r>
            <a:r>
              <a:rPr lang="en-US" dirty="0" smtClean="0">
                <a:solidFill>
                  <a:schemeClr val="bg1"/>
                </a:solidFill>
                <a:latin typeface="Bahnschrift Light" panose="020B0502040204020203" pitchFamily="34" charset="0"/>
                <a:hlinkClick r:id="rId6"/>
              </a:rPr>
              <a:t>CC BY-NC-ND 2.0</a:t>
            </a:r>
            <a:endParaRPr lang="en-US"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Slide 11: Grant Hutchinson, Common Creative License: </a:t>
            </a:r>
            <a:r>
              <a:rPr lang="en-US" dirty="0" smtClean="0">
                <a:solidFill>
                  <a:schemeClr val="bg1"/>
                </a:solidFill>
                <a:latin typeface="Bahnschrift Light" panose="020B0502040204020203" pitchFamily="34" charset="0"/>
                <a:hlinkClick r:id="rId6"/>
              </a:rPr>
              <a:t>CC BY-NC-ND 2.0</a:t>
            </a:r>
            <a:endParaRPr lang="en-US"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Slide 12: Nikola </a:t>
            </a:r>
            <a:r>
              <a:rPr lang="en-US" dirty="0" err="1" smtClean="0">
                <a:solidFill>
                  <a:schemeClr val="bg1"/>
                </a:solidFill>
                <a:latin typeface="Bahnschrift Light" panose="020B0502040204020203" pitchFamily="34" charset="0"/>
              </a:rPr>
              <a:t>Bagarov</a:t>
            </a:r>
            <a:r>
              <a:rPr lang="en-US" dirty="0" smtClean="0">
                <a:solidFill>
                  <a:schemeClr val="bg1"/>
                </a:solidFill>
                <a:latin typeface="Bahnschrift Light" panose="020B0502040204020203" pitchFamily="34" charset="0"/>
              </a:rPr>
              <a:t>: Common Creative License: </a:t>
            </a:r>
            <a:r>
              <a:rPr lang="en-US" dirty="0" smtClean="0">
                <a:solidFill>
                  <a:schemeClr val="bg1"/>
                </a:solidFill>
                <a:latin typeface="Bahnschrift Light" panose="020B0502040204020203" pitchFamily="34" charset="0"/>
                <a:hlinkClick r:id="rId6"/>
              </a:rPr>
              <a:t>CC BY-NC-ND 2.0</a:t>
            </a:r>
            <a:endParaRPr lang="en-US" dirty="0" smtClean="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646599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59C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9" y="461281"/>
            <a:ext cx="3932237" cy="771525"/>
          </a:xfrm>
        </p:spPr>
        <p:txBody>
          <a:bodyPr>
            <a:normAutofit/>
          </a:bodyPr>
          <a:lstStyle/>
          <a:p>
            <a:r>
              <a:rPr lang="hu-HU" b="1" dirty="0" smtClean="0">
                <a:solidFill>
                  <a:schemeClr val="bg1"/>
                </a:solidFill>
                <a:latin typeface="Bahnschrift Light" panose="020B0502040204020203" pitchFamily="34" charset="0"/>
              </a:rPr>
              <a:t>Good </a:t>
            </a:r>
            <a:r>
              <a:rPr lang="hu-HU" b="1" dirty="0" err="1" smtClean="0">
                <a:solidFill>
                  <a:schemeClr val="bg1"/>
                </a:solidFill>
                <a:latin typeface="Bahnschrift Light" panose="020B0502040204020203" pitchFamily="34" charset="0"/>
              </a:rPr>
              <a:t>news</a:t>
            </a:r>
            <a:endParaRPr lang="en-US" b="1" dirty="0">
              <a:solidFill>
                <a:schemeClr val="bg1"/>
              </a:solidFill>
              <a:latin typeface="Bahnschrift Light" panose="020B0502040204020203" pitchFamily="34" charset="0"/>
            </a:endParaRPr>
          </a:p>
        </p:txBody>
      </p:sp>
      <p:sp>
        <p:nvSpPr>
          <p:cNvPr id="4" name="Text Placeholder 3"/>
          <p:cNvSpPr>
            <a:spLocks noGrp="1"/>
          </p:cNvSpPr>
          <p:nvPr>
            <p:ph type="body" sz="half" idx="2"/>
          </p:nvPr>
        </p:nvSpPr>
        <p:spPr>
          <a:xfrm>
            <a:off x="839788" y="1385207"/>
            <a:ext cx="10812279" cy="1462496"/>
          </a:xfrm>
        </p:spPr>
        <p:txBody>
          <a:bodyPr>
            <a:normAutofit/>
          </a:bodyPr>
          <a:lstStyle/>
          <a:p>
            <a:r>
              <a:rPr lang="en-US" dirty="0" smtClean="0">
                <a:solidFill>
                  <a:schemeClr val="bg1"/>
                </a:solidFill>
                <a:latin typeface="Bahnschrift Light" panose="020B0502040204020203" pitchFamily="34" charset="0"/>
              </a:rPr>
              <a:t>You’ve got a call from the downtown Syndicate  garage that they heard about your skills at a car electrician, and you could work for them.</a:t>
            </a:r>
            <a:endParaRPr lang="en-US" i="1"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Since being poor and hopelessly looking for a job is not a great thing to you, you go for the interview and they hire you with enough salary to increase your quality of life a little bit and even having a backup fund for the unexpected expenses of the future.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7314" y="3075986"/>
            <a:ext cx="6214753" cy="3418114"/>
          </a:xfrm>
          <a:prstGeom prst="rect">
            <a:avLst/>
          </a:prstGeom>
        </p:spPr>
      </p:pic>
    </p:spTree>
    <p:extLst>
      <p:ext uri="{BB962C8B-B14F-4D97-AF65-F5344CB8AC3E}">
        <p14:creationId xmlns:p14="http://schemas.microsoft.com/office/powerpoint/2010/main" val="1469695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000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30238" y="688521"/>
            <a:ext cx="10595111" cy="3333750"/>
          </a:xfrm>
        </p:spPr>
        <p:txBody>
          <a:bodyPr>
            <a:normAutofit/>
          </a:bodyPr>
          <a:lstStyle/>
          <a:p>
            <a:r>
              <a:rPr lang="en-US" dirty="0" smtClean="0">
                <a:solidFill>
                  <a:schemeClr val="bg1"/>
                </a:solidFill>
                <a:latin typeface="Bahnschrift Light" panose="020B0502040204020203" pitchFamily="34" charset="0"/>
              </a:rPr>
              <a:t>You start to think that your life will get back to the right track, but after your first day, you find an envelope in your locker. There is a message inside that:</a:t>
            </a:r>
          </a:p>
          <a:p>
            <a:r>
              <a:rPr lang="en-US" dirty="0" smtClean="0">
                <a:solidFill>
                  <a:schemeClr val="bg1"/>
                </a:solidFill>
                <a:latin typeface="Courier New" panose="02070309020205020404" pitchFamily="49" charset="0"/>
                <a:cs typeface="Courier New" panose="02070309020205020404" pitchFamily="49" charset="0"/>
              </a:rPr>
              <a:t>You thought they hired you for your famous skills, right? Do not forget that you belong to us now. You helped us, we helped you. But make your staying useful, ok?</a:t>
            </a:r>
          </a:p>
          <a:p>
            <a:r>
              <a:rPr lang="en-US" dirty="0" smtClean="0">
                <a:solidFill>
                  <a:schemeClr val="bg1"/>
                </a:solidFill>
                <a:latin typeface="Courier New" panose="02070309020205020404" pitchFamily="49" charset="0"/>
                <a:cs typeface="Courier New" panose="02070309020205020404" pitchFamily="49" charset="0"/>
              </a:rPr>
              <a:t>Earn some money, get your shit together, and help us in a certain matter: </a:t>
            </a:r>
            <a:r>
              <a:rPr lang="en-US" dirty="0" smtClean="0">
                <a:solidFill>
                  <a:schemeClr val="bg1"/>
                </a:solidFill>
                <a:latin typeface="Bahnschrift Light" panose="020B0502040204020203" pitchFamily="34" charset="0"/>
              </a:rPr>
              <a:t> </a:t>
            </a:r>
            <a:r>
              <a:rPr lang="en-US" dirty="0" smtClean="0">
                <a:solidFill>
                  <a:schemeClr val="bg1"/>
                </a:solidFill>
                <a:latin typeface="Courier New" panose="02070309020205020404" pitchFamily="49" charset="0"/>
                <a:cs typeface="Courier New" panose="02070309020205020404" pitchFamily="49" charset="0"/>
              </a:rPr>
              <a:t>record valid </a:t>
            </a:r>
            <a:r>
              <a:rPr lang="en-US" dirty="0" err="1" smtClean="0">
                <a:solidFill>
                  <a:schemeClr val="bg1"/>
                </a:solidFill>
                <a:latin typeface="Courier New" panose="02070309020205020404" pitchFamily="49" charset="0"/>
                <a:cs typeface="Courier New" panose="02070309020205020404" pitchFamily="49" charset="0"/>
              </a:rPr>
              <a:t>challenge&amp;response</a:t>
            </a:r>
            <a:r>
              <a:rPr lang="en-US" dirty="0" smtClean="0">
                <a:solidFill>
                  <a:schemeClr val="bg1"/>
                </a:solidFill>
                <a:latin typeface="Courier New" panose="02070309020205020404" pitchFamily="49" charset="0"/>
                <a:cs typeface="Courier New" panose="02070309020205020404" pitchFamily="49" charset="0"/>
              </a:rPr>
              <a:t> pairs for the body computer of a Syndicate Diplomat. This type of vehicle is secured with proper brute force protection and there is no vulnerability of the </a:t>
            </a:r>
            <a:r>
              <a:rPr lang="en-US" dirty="0" err="1" smtClean="0">
                <a:solidFill>
                  <a:schemeClr val="bg1"/>
                </a:solidFill>
                <a:latin typeface="Courier New" panose="02070309020205020404" pitchFamily="49" charset="0"/>
                <a:cs typeface="Courier New" panose="02070309020205020404" pitchFamily="49" charset="0"/>
              </a:rPr>
              <a:t>xcp</a:t>
            </a:r>
            <a:r>
              <a:rPr lang="en-US" dirty="0" smtClean="0">
                <a:solidFill>
                  <a:schemeClr val="bg1"/>
                </a:solidFill>
                <a:latin typeface="Courier New" panose="02070309020205020404" pitchFamily="49" charset="0"/>
                <a:cs typeface="Courier New" panose="02070309020205020404" pitchFamily="49" charset="0"/>
              </a:rPr>
              <a:t> either. We tried that one,</a:t>
            </a:r>
            <a:r>
              <a:rPr lang="hu-HU" dirty="0" smtClean="0">
                <a:solidFill>
                  <a:schemeClr val="bg1"/>
                </a:solidFill>
                <a:latin typeface="Courier New" panose="02070309020205020404" pitchFamily="49" charset="0"/>
                <a:cs typeface="Courier New" panose="02070309020205020404" pitchFamily="49" charset="0"/>
              </a:rPr>
              <a:t> </a:t>
            </a:r>
            <a:r>
              <a:rPr lang="en-US" dirty="0" smtClean="0">
                <a:solidFill>
                  <a:schemeClr val="bg1"/>
                </a:solidFill>
                <a:latin typeface="Courier New" panose="02070309020205020404" pitchFamily="49" charset="0"/>
                <a:cs typeface="Courier New" panose="02070309020205020404" pitchFamily="49" charset="0"/>
              </a:rPr>
              <a:t>and did not work</a:t>
            </a:r>
            <a:r>
              <a:rPr lang="hu-HU" dirty="0" smtClean="0">
                <a:solidFill>
                  <a:schemeClr val="bg1"/>
                </a:solidFill>
                <a:latin typeface="Courier New" panose="02070309020205020404" pitchFamily="49" charset="0"/>
                <a:cs typeface="Courier New" panose="02070309020205020404" pitchFamily="49" charset="0"/>
              </a:rPr>
              <a:t>,</a:t>
            </a:r>
            <a:r>
              <a:rPr lang="en-US" dirty="0" smtClean="0">
                <a:solidFill>
                  <a:schemeClr val="bg1"/>
                </a:solidFill>
                <a:latin typeface="Courier New" panose="02070309020205020404" pitchFamily="49" charset="0"/>
                <a:cs typeface="Courier New" panose="02070309020205020404" pitchFamily="49" charset="0"/>
              </a:rPr>
              <a:t> btw it was great job that you found that backdoor. Your next job will be a Diplomat, and you need to prepare. Collect the data above and you might be able to use that later in a crucial mission.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90" y="3413759"/>
            <a:ext cx="4454435" cy="2969623"/>
          </a:xfrm>
          <a:prstGeom prst="rect">
            <a:avLst/>
          </a:prstGeom>
        </p:spPr>
      </p:pic>
    </p:spTree>
    <p:extLst>
      <p:ext uri="{BB962C8B-B14F-4D97-AF65-F5344CB8AC3E}">
        <p14:creationId xmlns:p14="http://schemas.microsoft.com/office/powerpoint/2010/main" val="2772710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000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724693" y="428624"/>
            <a:ext cx="4942682" cy="5895976"/>
          </a:xfrm>
        </p:spPr>
        <p:txBody>
          <a:bodyPr>
            <a:normAutofit/>
          </a:bodyPr>
          <a:lstStyle/>
          <a:p>
            <a:r>
              <a:rPr lang="en-US" dirty="0" smtClean="0">
                <a:solidFill>
                  <a:schemeClr val="bg1"/>
                </a:solidFill>
                <a:latin typeface="Bahnschrift Light" panose="020B0502040204020203" pitchFamily="34" charset="0"/>
              </a:rPr>
              <a:t>You do not need to wait a lot until some rich Siberian guy arrives with his Diplomat.</a:t>
            </a:r>
          </a:p>
          <a:p>
            <a:r>
              <a:rPr lang="en-US" dirty="0" smtClean="0">
                <a:solidFill>
                  <a:schemeClr val="bg1"/>
                </a:solidFill>
                <a:latin typeface="Bahnschrift Light" panose="020B0502040204020203" pitchFamily="34" charset="0"/>
              </a:rPr>
              <a:t>This is a high end luxury car, the flagship of Syndicate, and the billionaires of </a:t>
            </a:r>
            <a:r>
              <a:rPr lang="en-US" dirty="0" err="1" smtClean="0">
                <a:solidFill>
                  <a:schemeClr val="bg1"/>
                </a:solidFill>
                <a:latin typeface="Bahnschrift Light" panose="020B0502040204020203" pitchFamily="34" charset="0"/>
              </a:rPr>
              <a:t>Chernograd</a:t>
            </a:r>
            <a:r>
              <a:rPr lang="en-US" dirty="0" smtClean="0">
                <a:solidFill>
                  <a:schemeClr val="bg1"/>
                </a:solidFill>
                <a:latin typeface="Bahnschrift Light" panose="020B0502040204020203" pitchFamily="34" charset="0"/>
              </a:rPr>
              <a:t> loves it for showing off their wealth to their fellows. </a:t>
            </a:r>
          </a:p>
          <a:p>
            <a:r>
              <a:rPr lang="en-US" dirty="0" smtClean="0">
                <a:solidFill>
                  <a:schemeClr val="bg1"/>
                </a:solidFill>
                <a:latin typeface="Bahnschrift Light" panose="020B0502040204020203" pitchFamily="34" charset="0"/>
              </a:rPr>
              <a:t>You are now an agent of the Resistance. Interesting, never thought you’d end up like that. Your role here is to gather valid pairs of challenges and responses, you are sure those will be utilized in another mission.</a:t>
            </a:r>
          </a:p>
          <a:p>
            <a:r>
              <a:rPr lang="en-US" dirty="0" smtClean="0">
                <a:solidFill>
                  <a:schemeClr val="bg1"/>
                </a:solidFill>
                <a:latin typeface="Bahnschrift Light" panose="020B0502040204020203" pitchFamily="34" charset="0"/>
              </a:rPr>
              <a:t>HINT0: execute start_stage6_1.bat and record valid challenges and responses into dict.py</a:t>
            </a:r>
            <a:r>
              <a:rPr lang="hu-HU" dirty="0" smtClean="0">
                <a:solidFill>
                  <a:schemeClr val="bg1"/>
                </a:solidFill>
                <a:latin typeface="Bahnschrift Light" panose="020B0502040204020203" pitchFamily="34" charset="0"/>
              </a:rPr>
              <a:t>.</a:t>
            </a:r>
            <a:endParaRPr lang="en-US" dirty="0">
              <a:solidFill>
                <a:schemeClr val="bg1"/>
              </a:solidFill>
              <a:latin typeface="Bahnschrift Light" panose="020B05020402040202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9963" y="2476500"/>
            <a:ext cx="5440030" cy="3962400"/>
          </a:xfrm>
          <a:prstGeom prst="rect">
            <a:avLst/>
          </a:prstGeom>
        </p:spPr>
      </p:pic>
    </p:spTree>
    <p:extLst>
      <p:ext uri="{BB962C8B-B14F-4D97-AF65-F5344CB8AC3E}">
        <p14:creationId xmlns:p14="http://schemas.microsoft.com/office/powerpoint/2010/main" val="577939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0F1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10343" y="481012"/>
            <a:ext cx="7200108" cy="5895976"/>
          </a:xfrm>
        </p:spPr>
        <p:txBody>
          <a:bodyPr>
            <a:normAutofit/>
          </a:bodyPr>
          <a:lstStyle/>
          <a:p>
            <a:r>
              <a:rPr lang="en-US" dirty="0" smtClean="0">
                <a:solidFill>
                  <a:schemeClr val="bg1"/>
                </a:solidFill>
                <a:latin typeface="Bahnschrift Light" panose="020B0502040204020203" pitchFamily="34" charset="0"/>
              </a:rPr>
              <a:t>When you manage to leave the garage after this long day, with the data collected hidden under the casing of your phone, you met unexpected visitors you’ve never met on your doormat.</a:t>
            </a:r>
          </a:p>
          <a:p>
            <a:r>
              <a:rPr lang="en-US" dirty="0" smtClean="0">
                <a:solidFill>
                  <a:schemeClr val="bg1"/>
                </a:solidFill>
                <a:latin typeface="Bahnschrift Light" panose="020B0502040204020203" pitchFamily="34" charset="0"/>
              </a:rPr>
              <a:t>Two middle aged guy and a </a:t>
            </a:r>
            <a:r>
              <a:rPr lang="en-US" dirty="0" err="1" smtClean="0">
                <a:solidFill>
                  <a:schemeClr val="bg1"/>
                </a:solidFill>
                <a:latin typeface="Bahnschrift Light" panose="020B0502040204020203" pitchFamily="34" charset="0"/>
              </a:rPr>
              <a:t>beutiful</a:t>
            </a:r>
            <a:r>
              <a:rPr lang="en-US" dirty="0" smtClean="0">
                <a:solidFill>
                  <a:schemeClr val="bg1"/>
                </a:solidFill>
                <a:latin typeface="Bahnschrift Light" panose="020B0502040204020203" pitchFamily="34" charset="0"/>
              </a:rPr>
              <a:t> girl similar to the one from last time, </a:t>
            </a:r>
            <a:r>
              <a:rPr lang="en-US" dirty="0" err="1" smtClean="0">
                <a:solidFill>
                  <a:schemeClr val="bg1"/>
                </a:solidFill>
                <a:latin typeface="Bahnschrift Light" panose="020B0502040204020203" pitchFamily="34" charset="0"/>
              </a:rPr>
              <a:t>probabily</a:t>
            </a:r>
            <a:r>
              <a:rPr lang="en-US" dirty="0" smtClean="0">
                <a:solidFill>
                  <a:schemeClr val="bg1"/>
                </a:solidFill>
                <a:latin typeface="Bahnschrift Light" panose="020B0502040204020203" pitchFamily="34" charset="0"/>
              </a:rPr>
              <a:t> related to her in some family way. Regarding the fact that the corridor is full of curious people who like to report anything suspicious to the police, it is quite surprising that they do not look frustrated from the </a:t>
            </a:r>
            <a:r>
              <a:rPr lang="en-US" dirty="0" err="1" smtClean="0">
                <a:solidFill>
                  <a:schemeClr val="bg1"/>
                </a:solidFill>
                <a:latin typeface="Bahnschrift Light" panose="020B0502040204020203" pitchFamily="34" charset="0"/>
              </a:rPr>
              <a:t>resonable</a:t>
            </a:r>
            <a:r>
              <a:rPr lang="en-US" dirty="0" smtClean="0">
                <a:solidFill>
                  <a:schemeClr val="bg1"/>
                </a:solidFill>
                <a:latin typeface="Bahnschrift Light" panose="020B0502040204020203" pitchFamily="34" charset="0"/>
              </a:rPr>
              <a:t> chance of having visitors from the police at all. Might they have some connections at really high places, huh?</a:t>
            </a:r>
          </a:p>
          <a:p>
            <a:r>
              <a:rPr lang="en-US" dirty="0" smtClean="0">
                <a:solidFill>
                  <a:schemeClr val="bg1"/>
                </a:solidFill>
                <a:latin typeface="Bahnschrift Light" panose="020B0502040204020203" pitchFamily="34" charset="0"/>
              </a:rPr>
              <a:t>‚Hello Dimitri. It’s good to finally meet.’ – says the one with a wide hat and a long coat. He looks like the mixture of Clint Eastwood and Danny de Vito from the movies of the last century. </a:t>
            </a:r>
          </a:p>
          <a:p>
            <a:r>
              <a:rPr lang="en-US" dirty="0" smtClean="0">
                <a:solidFill>
                  <a:schemeClr val="bg1"/>
                </a:solidFill>
                <a:latin typeface="Bahnschrift Light" panose="020B0502040204020203" pitchFamily="34" charset="0"/>
              </a:rPr>
              <a:t>‚Who are you?’ – you ask.</a:t>
            </a:r>
          </a:p>
          <a:p>
            <a:r>
              <a:rPr lang="en-US" dirty="0" smtClean="0">
                <a:solidFill>
                  <a:schemeClr val="bg1"/>
                </a:solidFill>
                <a:latin typeface="Bahnschrift Light" panose="020B0502040204020203" pitchFamily="34" charset="0"/>
              </a:rPr>
              <a:t>‚Friends.’ – says the other man.</a:t>
            </a:r>
          </a:p>
          <a:p>
            <a:r>
              <a:rPr lang="en-US" dirty="0" smtClean="0">
                <a:solidFill>
                  <a:schemeClr val="bg1"/>
                </a:solidFill>
                <a:latin typeface="Bahnschrift Light" panose="020B0502040204020203" pitchFamily="34" charset="0"/>
              </a:rPr>
              <a:t>‚You helped us out a few time’ – nods the girl gracefully.</a:t>
            </a:r>
          </a:p>
          <a:p>
            <a:r>
              <a:rPr lang="en-US" dirty="0" smtClean="0">
                <a:solidFill>
                  <a:schemeClr val="bg1"/>
                </a:solidFill>
                <a:latin typeface="Bahnschrift Light" panose="020B0502040204020203" pitchFamily="34" charset="0"/>
              </a:rPr>
              <a:t>‚…get back to talk.’ – you say. You open the door and show them the way in, and you gather around the kitchen table.</a:t>
            </a:r>
          </a:p>
          <a:p>
            <a:r>
              <a:rPr lang="en-US" dirty="0" smtClean="0">
                <a:solidFill>
                  <a:schemeClr val="bg1"/>
                </a:solidFill>
                <a:latin typeface="Bahnschrift Light" panose="020B0502040204020203" pitchFamily="34" charset="0"/>
              </a:rPr>
              <a:t>Clint de Vito clears his throat.</a:t>
            </a:r>
          </a:p>
          <a:p>
            <a:r>
              <a:rPr lang="en-US" dirty="0" smtClean="0">
                <a:solidFill>
                  <a:schemeClr val="bg1"/>
                </a:solidFill>
                <a:latin typeface="Bahnschrift Light" panose="020B0502040204020203" pitchFamily="34" charset="0"/>
              </a:rPr>
              <a:t>‚We are here because we have a huge opportunity now.’ – he takes his </a:t>
            </a:r>
            <a:r>
              <a:rPr lang="en-US" dirty="0" err="1" smtClean="0">
                <a:solidFill>
                  <a:schemeClr val="bg1"/>
                </a:solidFill>
                <a:latin typeface="Bahnschrift Light" panose="020B0502040204020203" pitchFamily="34" charset="0"/>
              </a:rPr>
              <a:t>holo-pda</a:t>
            </a:r>
            <a:r>
              <a:rPr lang="en-US" dirty="0" smtClean="0">
                <a:solidFill>
                  <a:schemeClr val="bg1"/>
                </a:solidFill>
                <a:latin typeface="Bahnschrift Light" panose="020B0502040204020203" pitchFamily="34" charset="0"/>
              </a:rPr>
              <a:t> out from his packet and opens a picture of a politician you know really-really well.</a:t>
            </a:r>
          </a:p>
          <a:p>
            <a:endParaRPr lang="en-US" dirty="0">
              <a:solidFill>
                <a:schemeClr val="bg1"/>
              </a:solidFill>
              <a:latin typeface="Bahnschrift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4892" y="0"/>
            <a:ext cx="4347108" cy="6858000"/>
          </a:xfrm>
          <a:prstGeom prst="rect">
            <a:avLst/>
          </a:prstGeom>
        </p:spPr>
      </p:pic>
    </p:spTree>
    <p:extLst>
      <p:ext uri="{BB962C8B-B14F-4D97-AF65-F5344CB8AC3E}">
        <p14:creationId xmlns:p14="http://schemas.microsoft.com/office/powerpoint/2010/main" val="3208770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59C93"/>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19917" y="5495924"/>
            <a:ext cx="10800557" cy="5895976"/>
          </a:xfrm>
        </p:spPr>
        <p:txBody>
          <a:bodyPr>
            <a:normAutofit/>
          </a:bodyPr>
          <a:lstStyle/>
          <a:p>
            <a:r>
              <a:rPr lang="en-US" dirty="0" smtClean="0">
                <a:solidFill>
                  <a:schemeClr val="bg1"/>
                </a:solidFill>
                <a:latin typeface="Bahnschrift Light" panose="020B0502040204020203" pitchFamily="34" charset="0"/>
              </a:rPr>
              <a:t>‚He is our key to defeat this system. We found some traces leading to him at the terrorist camp after taking care of those pigs. As the prominent member of the State Party, evidences about him supporting the mob will make the people rise against the oppression hopefully. We strongly </a:t>
            </a:r>
            <a:r>
              <a:rPr lang="en-US" dirty="0" err="1" smtClean="0">
                <a:solidFill>
                  <a:schemeClr val="bg1"/>
                </a:solidFill>
                <a:latin typeface="Bahnschrift Light" panose="020B0502040204020203" pitchFamily="34" charset="0"/>
              </a:rPr>
              <a:t>beleive</a:t>
            </a:r>
            <a:r>
              <a:rPr lang="en-US" dirty="0" smtClean="0">
                <a:solidFill>
                  <a:schemeClr val="bg1"/>
                </a:solidFill>
                <a:latin typeface="Bahnschrift Light" panose="020B0502040204020203" pitchFamily="34" charset="0"/>
              </a:rPr>
              <a:t> that his username and password might be stored at the NVM of the computer of his ride. If you could collect this, we might be able to break into his other accounts as well.’</a:t>
            </a:r>
            <a:endParaRPr lang="en-US" dirty="0">
              <a:solidFill>
                <a:schemeClr val="bg1"/>
              </a:solidFill>
              <a:latin typeface="Bahnschrift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2568" y="428625"/>
            <a:ext cx="6724650" cy="4800600"/>
          </a:xfrm>
          <a:prstGeom prst="rect">
            <a:avLst/>
          </a:prstGeom>
        </p:spPr>
      </p:pic>
    </p:spTree>
    <p:extLst>
      <p:ext uri="{BB962C8B-B14F-4D97-AF65-F5344CB8AC3E}">
        <p14:creationId xmlns:p14="http://schemas.microsoft.com/office/powerpoint/2010/main" val="974472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59C93"/>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05618" y="704849"/>
            <a:ext cx="4380708" cy="5895976"/>
          </a:xfrm>
        </p:spPr>
        <p:txBody>
          <a:bodyPr>
            <a:normAutofit/>
          </a:bodyPr>
          <a:lstStyle/>
          <a:p>
            <a:r>
              <a:rPr lang="en-US" dirty="0" smtClean="0">
                <a:solidFill>
                  <a:schemeClr val="bg1"/>
                </a:solidFill>
                <a:latin typeface="Bahnschrift Light" panose="020B0502040204020203" pitchFamily="34" charset="0"/>
              </a:rPr>
              <a:t>‚You will call sick to work tomorrow and we will get you inside the State Party Office as a valet, who parks the cars of the big guys. Some day, sooner or later, he will arrive with his personal Diplomat, and that will be your opportunity. You get in and park </a:t>
            </a:r>
            <a:r>
              <a:rPr lang="en-US" dirty="0" err="1" smtClean="0">
                <a:solidFill>
                  <a:schemeClr val="bg1"/>
                </a:solidFill>
                <a:latin typeface="Bahnschrift Light" panose="020B0502040204020203" pitchFamily="34" charset="0"/>
              </a:rPr>
              <a:t>tha</a:t>
            </a:r>
            <a:r>
              <a:rPr lang="en-US" dirty="0" smtClean="0">
                <a:solidFill>
                  <a:schemeClr val="bg1"/>
                </a:solidFill>
                <a:latin typeface="Bahnschrift Light" panose="020B0502040204020203" pitchFamily="34" charset="0"/>
              </a:rPr>
              <a:t> car properly. However, at the parking lot, you’re </a:t>
            </a:r>
            <a:r>
              <a:rPr lang="en-US" dirty="0" err="1" smtClean="0">
                <a:solidFill>
                  <a:schemeClr val="bg1"/>
                </a:solidFill>
                <a:latin typeface="Bahnschrift Light" panose="020B0502040204020203" pitchFamily="34" charset="0"/>
              </a:rPr>
              <a:t>gonna</a:t>
            </a:r>
            <a:r>
              <a:rPr lang="en-US" dirty="0" smtClean="0">
                <a:solidFill>
                  <a:schemeClr val="bg1"/>
                </a:solidFill>
                <a:latin typeface="Bahnschrift Light" panose="020B0502040204020203" pitchFamily="34" charset="0"/>
              </a:rPr>
              <a:t> make your move on reading out the user ID and the password from the car. As soon as it’s done, you’ve nothing else to do and the people of </a:t>
            </a:r>
            <a:r>
              <a:rPr lang="en-US" dirty="0" err="1" smtClean="0">
                <a:solidFill>
                  <a:schemeClr val="bg1"/>
                </a:solidFill>
                <a:latin typeface="Bahnschrift Light" panose="020B0502040204020203" pitchFamily="34" charset="0"/>
              </a:rPr>
              <a:t>Chernograd</a:t>
            </a:r>
            <a:r>
              <a:rPr lang="en-US" dirty="0" smtClean="0">
                <a:solidFill>
                  <a:schemeClr val="bg1"/>
                </a:solidFill>
                <a:latin typeface="Bahnschrift Light" panose="020B0502040204020203" pitchFamily="34" charset="0"/>
              </a:rPr>
              <a:t> won’t be graceless for your service. And don’t worry, the Syndicate garage will tolerate your absence as long as it’s required, we’ve ways to take care of that.’</a:t>
            </a:r>
            <a:endParaRPr lang="hu-HU" dirty="0" smtClean="0">
              <a:solidFill>
                <a:schemeClr val="bg1"/>
              </a:solidFill>
              <a:latin typeface="Bahnschrift Light" panose="020B0502040204020203" pitchFamily="34" charset="0"/>
            </a:endParaRPr>
          </a:p>
          <a:p>
            <a:r>
              <a:rPr lang="hu-HU" dirty="0" smtClean="0">
                <a:solidFill>
                  <a:schemeClr val="bg1"/>
                </a:solidFill>
                <a:latin typeface="Bahnschrift Light" panose="020B0502040204020203" pitchFamily="34" charset="0"/>
              </a:rPr>
              <a:t>The </a:t>
            </a:r>
            <a:r>
              <a:rPr lang="en-US" dirty="0" smtClean="0">
                <a:solidFill>
                  <a:schemeClr val="bg1"/>
                </a:solidFill>
                <a:latin typeface="Bahnschrift Light" panose="020B0502040204020203" pitchFamily="34" charset="0"/>
              </a:rPr>
              <a:t>girl adds</a:t>
            </a:r>
            <a:r>
              <a:rPr lang="hu-HU" dirty="0" smtClean="0">
                <a:solidFill>
                  <a:schemeClr val="bg1"/>
                </a:solidFill>
                <a:latin typeface="Bahnschrift Light" panose="020B0502040204020203" pitchFamily="34" charset="0"/>
              </a:rPr>
              <a:t>: </a:t>
            </a:r>
          </a:p>
          <a:p>
            <a:r>
              <a:rPr lang="hu-HU" dirty="0" smtClean="0">
                <a:solidFill>
                  <a:schemeClr val="bg1"/>
                </a:solidFill>
                <a:latin typeface="Bahnschrift Light" panose="020B0502040204020203" pitchFamily="34" charset="0"/>
              </a:rPr>
              <a:t>‚</a:t>
            </a:r>
            <a:r>
              <a:rPr lang="en-US" dirty="0" smtClean="0">
                <a:solidFill>
                  <a:schemeClr val="bg1"/>
                </a:solidFill>
                <a:latin typeface="Bahnschrift Light" panose="020B0502040204020203" pitchFamily="34" charset="0"/>
              </a:rPr>
              <a:t>Use the data you collected to get access to the credentials. I spotted that the system does not limit the seed requests at all.’ – she hand over a micro-PDA to you - If you upload the recorded challenge response pairs and execute this script I wrote, you might be able to get the access rights you need.’</a:t>
            </a:r>
            <a:endParaRPr lang="en-US" dirty="0">
              <a:solidFill>
                <a:schemeClr val="bg1"/>
              </a:solidFill>
              <a:latin typeface="Bahnschrift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54" y="2638424"/>
            <a:ext cx="5186246" cy="3635375"/>
          </a:xfrm>
          <a:prstGeom prst="rect">
            <a:avLst/>
          </a:prstGeom>
        </p:spPr>
      </p:pic>
    </p:spTree>
    <p:extLst>
      <p:ext uri="{BB962C8B-B14F-4D97-AF65-F5344CB8AC3E}">
        <p14:creationId xmlns:p14="http://schemas.microsoft.com/office/powerpoint/2010/main" val="1851982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59C93"/>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05618" y="704849"/>
            <a:ext cx="4380708" cy="5895976"/>
          </a:xfrm>
        </p:spPr>
        <p:txBody>
          <a:bodyPr>
            <a:normAutofit/>
          </a:bodyPr>
          <a:lstStyle/>
          <a:p>
            <a:r>
              <a:rPr lang="en-US" dirty="0" smtClean="0">
                <a:solidFill>
                  <a:schemeClr val="bg1"/>
                </a:solidFill>
                <a:latin typeface="Bahnschrift Light" panose="020B0502040204020203" pitchFamily="34" charset="0"/>
              </a:rPr>
              <a:t>You do what they said even with hope that you will contribute in the removal of the corrupt government (or is that Stockholm </a:t>
            </a:r>
            <a:r>
              <a:rPr lang="en-US" dirty="0" err="1" smtClean="0">
                <a:solidFill>
                  <a:schemeClr val="bg1"/>
                </a:solidFill>
                <a:latin typeface="Bahnschrift Light" panose="020B0502040204020203" pitchFamily="34" charset="0"/>
              </a:rPr>
              <a:t>syndome</a:t>
            </a:r>
            <a:r>
              <a:rPr lang="en-US" dirty="0" smtClean="0">
                <a:solidFill>
                  <a:schemeClr val="bg1"/>
                </a:solidFill>
                <a:latin typeface="Bahnschrift Light" panose="020B0502040204020203" pitchFamily="34" charset="0"/>
              </a:rPr>
              <a:t>?). </a:t>
            </a:r>
          </a:p>
          <a:p>
            <a:r>
              <a:rPr lang="en-US" dirty="0" smtClean="0">
                <a:solidFill>
                  <a:schemeClr val="bg1"/>
                </a:solidFill>
                <a:latin typeface="Bahnschrift Light" panose="020B0502040204020203" pitchFamily="34" charset="0"/>
              </a:rPr>
              <a:t>One day, a shiny Syndicate Diplomat shows up in front of the office, and the person of interest throws you the keys without any word while hurrying up the stairs. </a:t>
            </a:r>
          </a:p>
          <a:p>
            <a:r>
              <a:rPr lang="en-US" dirty="0" smtClean="0">
                <a:solidFill>
                  <a:schemeClr val="bg1"/>
                </a:solidFill>
                <a:latin typeface="Bahnschrift Light" panose="020B0502040204020203" pitchFamily="34" charset="0"/>
              </a:rPr>
              <a:t>You get in, with your blood pressure at the sky, and park the car seamlessly to a vacancy at the back of the parking lot</a:t>
            </a:r>
            <a:r>
              <a:rPr lang="hu-HU" dirty="0" smtClean="0">
                <a:solidFill>
                  <a:schemeClr val="bg1"/>
                </a:solidFill>
                <a:latin typeface="Bahnschrift Light" panose="020B0502040204020203" pitchFamily="34" charset="0"/>
              </a:rPr>
              <a:t>. </a:t>
            </a:r>
          </a:p>
          <a:p>
            <a:r>
              <a:rPr lang="hu-HU" dirty="0" smtClean="0">
                <a:solidFill>
                  <a:schemeClr val="bg1"/>
                </a:solidFill>
                <a:latin typeface="Bahnschrift Light" panose="020B0502040204020203" pitchFamily="34" charset="0"/>
              </a:rPr>
              <a:t>TASK</a:t>
            </a:r>
            <a:r>
              <a:rPr lang="en-US" dirty="0" smtClean="0">
                <a:solidFill>
                  <a:schemeClr val="bg1"/>
                </a:solidFill>
                <a:latin typeface="Bahnschrift Light" panose="020B0502040204020203" pitchFamily="34" charset="0"/>
              </a:rPr>
              <a:t>: Extract the</a:t>
            </a:r>
            <a:r>
              <a:rPr lang="hu-HU" dirty="0" smtClean="0">
                <a:solidFill>
                  <a:schemeClr val="bg1"/>
                </a:solidFill>
                <a:latin typeface="Bahnschrift Light" panose="020B0502040204020203" pitchFamily="34" charset="0"/>
              </a:rPr>
              <a:t> </a:t>
            </a:r>
            <a:r>
              <a:rPr lang="en-US" dirty="0" smtClean="0">
                <a:solidFill>
                  <a:schemeClr val="bg1"/>
                </a:solidFill>
                <a:latin typeface="Bahnschrift Light" panose="020B0502040204020203" pitchFamily="34" charset="0"/>
              </a:rPr>
              <a:t>user ID and</a:t>
            </a:r>
            <a:r>
              <a:rPr lang="hu-HU" dirty="0" smtClean="0">
                <a:solidFill>
                  <a:schemeClr val="bg1"/>
                </a:solidFill>
                <a:latin typeface="Bahnschrift Light" panose="020B0502040204020203" pitchFamily="34" charset="0"/>
              </a:rPr>
              <a:t> </a:t>
            </a:r>
            <a:r>
              <a:rPr lang="en-US" dirty="0">
                <a:solidFill>
                  <a:schemeClr val="bg1"/>
                </a:solidFill>
                <a:latin typeface="Bahnschrift Light" panose="020B0502040204020203" pitchFamily="34" charset="0"/>
              </a:rPr>
              <a:t>the</a:t>
            </a:r>
            <a:r>
              <a:rPr lang="en-US" dirty="0" smtClean="0">
                <a:solidFill>
                  <a:schemeClr val="bg1"/>
                </a:solidFill>
                <a:latin typeface="Bahnschrift Light" panose="020B0502040204020203" pitchFamily="34" charset="0"/>
              </a:rPr>
              <a:t> password from the vehicle computer’s NVM</a:t>
            </a:r>
            <a:r>
              <a:rPr lang="hu-HU" dirty="0" smtClean="0">
                <a:solidFill>
                  <a:schemeClr val="bg1"/>
                </a:solidFill>
                <a:latin typeface="Bahnschrift Light" panose="020B0502040204020203" pitchFamily="34" charset="0"/>
              </a:rPr>
              <a:t>.</a:t>
            </a:r>
          </a:p>
          <a:p>
            <a:r>
              <a:rPr lang="hu-HU" dirty="0" smtClean="0">
                <a:solidFill>
                  <a:schemeClr val="bg1"/>
                </a:solidFill>
                <a:latin typeface="Bahnschrift Light" panose="020B0502040204020203" pitchFamily="34" charset="0"/>
              </a:rPr>
              <a:t>HINT0_1: </a:t>
            </a:r>
            <a:r>
              <a:rPr lang="en-US" dirty="0" smtClean="0">
                <a:solidFill>
                  <a:schemeClr val="bg1"/>
                </a:solidFill>
                <a:latin typeface="Bahnschrift Light" panose="020B0502040204020203" pitchFamily="34" charset="0"/>
              </a:rPr>
              <a:t>Execute run_stage6_2.bat to see whether you can do anything to succeed with the mission</a:t>
            </a:r>
            <a:r>
              <a:rPr lang="hu-HU" dirty="0" smtClean="0">
                <a:solidFill>
                  <a:schemeClr val="bg1"/>
                </a:solidFill>
                <a:latin typeface="Bahnschrift Light" panose="020B0502040204020203" pitchFamily="34" charset="0"/>
              </a:rPr>
              <a:t>.</a:t>
            </a:r>
          </a:p>
          <a:p>
            <a:r>
              <a:rPr lang="hu-HU" dirty="0" smtClean="0">
                <a:solidFill>
                  <a:schemeClr val="bg1"/>
                </a:solidFill>
                <a:latin typeface="Bahnschrift Light" panose="020B0502040204020203" pitchFamily="34" charset="0"/>
              </a:rPr>
              <a:t>HINT0_2: </a:t>
            </a:r>
            <a:r>
              <a:rPr lang="en-US" dirty="0" smtClean="0">
                <a:solidFill>
                  <a:schemeClr val="bg1"/>
                </a:solidFill>
                <a:latin typeface="Bahnschrift Light" panose="020B0502040204020203" pitchFamily="34" charset="0"/>
              </a:rPr>
              <a:t>Execute the script the unknown girl gave to you</a:t>
            </a:r>
            <a:r>
              <a:rPr lang="hu-HU" dirty="0" smtClean="0">
                <a:solidFill>
                  <a:schemeClr val="bg1"/>
                </a:solidFill>
                <a:latin typeface="Bahnschrift Light" panose="020B0502040204020203" pitchFamily="34" charset="0"/>
              </a:rPr>
              <a:t>.</a:t>
            </a:r>
            <a:endParaRPr lang="hu-HU" dirty="0">
              <a:solidFill>
                <a:schemeClr val="bg1"/>
              </a:solidFill>
              <a:latin typeface="Bahnschrift Light" panose="020B05020402040202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124" y="466724"/>
            <a:ext cx="6010275" cy="6010275"/>
          </a:xfrm>
          <a:prstGeom prst="rect">
            <a:avLst/>
          </a:prstGeom>
        </p:spPr>
      </p:pic>
    </p:spTree>
    <p:extLst>
      <p:ext uri="{BB962C8B-B14F-4D97-AF65-F5344CB8AC3E}">
        <p14:creationId xmlns:p14="http://schemas.microsoft.com/office/powerpoint/2010/main" val="21207149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1813</Words>
  <Application>Microsoft Office PowerPoint</Application>
  <PresentationFormat>Widescreen</PresentationFormat>
  <Paragraphs>65</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Bahnschrift Light</vt:lpstr>
      <vt:lpstr>Calibri</vt:lpstr>
      <vt:lpstr>Calibri Light</vt:lpstr>
      <vt:lpstr>Courier New</vt:lpstr>
      <vt:lpstr>Office Theme</vt:lpstr>
      <vt:lpstr>PowerPoint Presentation</vt:lpstr>
      <vt:lpstr>Disclaimer</vt:lpstr>
      <vt:lpstr>Good news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Takeaway Box</vt:lpstr>
    </vt:vector>
  </TitlesOfParts>
  <Company>ThyssenKrupp Presta Steering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Kovacs, Janos</dc:creator>
  <cp:lastModifiedBy>Kovacs, Janos</cp:lastModifiedBy>
  <cp:revision>98</cp:revision>
  <dcterms:created xsi:type="dcterms:W3CDTF">2021-03-31T07:49:39Z</dcterms:created>
  <dcterms:modified xsi:type="dcterms:W3CDTF">2021-04-16T14:15:03Z</dcterms:modified>
</cp:coreProperties>
</file>